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Light"/>
      <p:regular r:id="rId22"/>
      <p:bold r:id="rId23"/>
      <p:italic r:id="rId24"/>
      <p:boldItalic r:id="rId25"/>
    </p:embeddedFont>
    <p:embeddedFont>
      <p:font typeface="Montserrat ExtraBold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Light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Light-italic.fntdata"/><Relationship Id="rId23" Type="http://schemas.openxmlformats.org/officeDocument/2006/relationships/font" Target="fonts/Montserrat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Bold-bold.fntdata"/><Relationship Id="rId25" Type="http://schemas.openxmlformats.org/officeDocument/2006/relationships/font" Target="fonts/MontserratLight-boldItalic.fntdata"/><Relationship Id="rId27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d0ed84fbc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8d0ed84fb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d0ed84fbc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28d0ed84fb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8d0ed84fbc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8d0ed84fb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d0ed84fbc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28d0ed84fb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d0740a428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28d0740a42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c610be079aee45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6c610be079aee45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d0ed84fbc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28d0ed84fb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scura">
  <p:cSld name="CUSTOM_1_2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3200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582" l="0" r="0" t="592"/>
          <a:stretch/>
        </p:blipFill>
        <p:spPr>
          <a:xfrm>
            <a:off x="170450" y="120225"/>
            <a:ext cx="896131" cy="29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hyperlink" Target="https://ayudaleyprotecciondatos.es/bases-de-datos/transaccionales/https://hdsr.mitpress.mit.edu/pub/1um18ajd/release/2" TargetMode="External"/><Relationship Id="rId7" Type="http://schemas.openxmlformats.org/officeDocument/2006/relationships/hyperlink" Target="https://learn.microsoft.com/en-us/azure/azure-sql/migration-guides/database/access-to-sql-database-guide?view=azuresql" TargetMode="External"/><Relationship Id="rId8" Type="http://schemas.openxmlformats.org/officeDocument/2006/relationships/hyperlink" Target="https://www.executech.com/insights/azure-cloud-benefit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3462727"/>
            <a:ext cx="9144000" cy="1276800"/>
          </a:xfrm>
          <a:prstGeom prst="rect">
            <a:avLst/>
          </a:prstGeom>
          <a:solidFill>
            <a:srgbClr val="74C0C2">
              <a:alpha val="5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1723050" y="3988950"/>
            <a:ext cx="569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Trabajo Elaborado por: </a:t>
            </a:r>
            <a:r>
              <a:rPr b="1" lang="es-P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Victor Hugo Pacheco Padilla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Fecha de Entrega: 15 de octubre de 2023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2079750" y="3364450"/>
            <a:ext cx="49845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PE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Caso Práctico - Plataformas Cloud</a:t>
            </a:r>
            <a:br>
              <a:rPr b="1" lang="es-PE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b="1" lang="es-PE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Migración a la Nube de Bases de Datos</a:t>
            </a:r>
            <a:endParaRPr b="1" i="0" sz="1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4C0C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7863679" y="4614916"/>
            <a:ext cx="1127926" cy="37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4">
            <a:alphaModFix/>
          </a:blip>
          <a:srcRect b="0" l="18161" r="57830" t="0"/>
          <a:stretch/>
        </p:blipFill>
        <p:spPr>
          <a:xfrm>
            <a:off x="0" y="0"/>
            <a:ext cx="16464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 rot="-5398910">
            <a:off x="-775988" y="1300610"/>
            <a:ext cx="283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PE" sz="2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Tipografía</a:t>
            </a:r>
            <a:endParaRPr b="1" i="0" sz="2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1" name="Google Shape;171;p23"/>
          <p:cNvCxnSpPr/>
          <p:nvPr/>
        </p:nvCxnSpPr>
        <p:spPr>
          <a:xfrm>
            <a:off x="1066212" y="0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2" name="Google Shape;172;p23"/>
          <p:cNvPicPr preferRelativeResize="0"/>
          <p:nvPr/>
        </p:nvPicPr>
        <p:blipFill rotWithShape="1">
          <a:blip r:embed="rId5">
            <a:alphaModFix/>
          </a:blip>
          <a:srcRect b="0" l="24029" r="54635" t="0"/>
          <a:stretch/>
        </p:blipFill>
        <p:spPr>
          <a:xfrm>
            <a:off x="0" y="0"/>
            <a:ext cx="164639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3"/>
          <p:cNvCxnSpPr/>
          <p:nvPr/>
        </p:nvCxnSpPr>
        <p:spPr>
          <a:xfrm>
            <a:off x="1066212" y="-1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" name="Google Shape;174;p23"/>
          <p:cNvSpPr/>
          <p:nvPr/>
        </p:nvSpPr>
        <p:spPr>
          <a:xfrm>
            <a:off x="2122100" y="1577875"/>
            <a:ext cx="6634500" cy="3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Para maximizar la eficiencia de la migración a la nube, es importante </a:t>
            </a:r>
            <a:r>
              <a:rPr b="1"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b="1"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iseñar la arquitectura adecuada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para que sea escalable según la demanda, utilizando autoscaling y recursos bajo demanda.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 esta manera, se utilizarán </a:t>
            </a:r>
            <a:r>
              <a:rPr b="1"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únicamente los recursos estrictamente necesarios 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para la empresa, y en caso de requerimiento se podrán incrementar de manera integral y sin un impacto significativo en la operación de la compañía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2122112" y="268525"/>
            <a:ext cx="6634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500">
                <a:solidFill>
                  <a:srgbClr val="74C0C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es-PE" sz="2500">
                <a:solidFill>
                  <a:srgbClr val="74C0C2"/>
                </a:solidFill>
                <a:latin typeface="Montserrat"/>
                <a:ea typeface="Montserrat"/>
                <a:cs typeface="Montserrat"/>
                <a:sym typeface="Montserrat"/>
              </a:rPr>
              <a:t>. Escalabilidad y alcance</a:t>
            </a:r>
            <a:endParaRPr b="1" i="0" sz="2500" u="none" cap="none" strike="noStrike">
              <a:solidFill>
                <a:srgbClr val="74C0C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3625" y="268525"/>
            <a:ext cx="1817961" cy="121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7863679" y="4614916"/>
            <a:ext cx="1127926" cy="37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 rotWithShape="1">
          <a:blip r:embed="rId4">
            <a:alphaModFix/>
          </a:blip>
          <a:srcRect b="0" l="18161" r="57830" t="0"/>
          <a:stretch/>
        </p:blipFill>
        <p:spPr>
          <a:xfrm>
            <a:off x="0" y="0"/>
            <a:ext cx="16464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 rot="-5398910">
            <a:off x="-775988" y="1300610"/>
            <a:ext cx="283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PE" sz="2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Tipografía</a:t>
            </a:r>
            <a:endParaRPr b="1" i="0" sz="2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4" name="Google Shape;184;p24"/>
          <p:cNvCxnSpPr/>
          <p:nvPr/>
        </p:nvCxnSpPr>
        <p:spPr>
          <a:xfrm>
            <a:off x="1066212" y="0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5" name="Google Shape;185;p24"/>
          <p:cNvPicPr preferRelativeResize="0"/>
          <p:nvPr/>
        </p:nvPicPr>
        <p:blipFill rotWithShape="1">
          <a:blip r:embed="rId5">
            <a:alphaModFix/>
          </a:blip>
          <a:srcRect b="0" l="24029" r="54635" t="0"/>
          <a:stretch/>
        </p:blipFill>
        <p:spPr>
          <a:xfrm>
            <a:off x="0" y="0"/>
            <a:ext cx="164639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4"/>
          <p:cNvCxnSpPr/>
          <p:nvPr/>
        </p:nvCxnSpPr>
        <p:spPr>
          <a:xfrm>
            <a:off x="1066212" y="-1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" name="Google Shape;187;p24"/>
          <p:cNvSpPr/>
          <p:nvPr/>
        </p:nvSpPr>
        <p:spPr>
          <a:xfrm>
            <a:off x="2122100" y="745525"/>
            <a:ext cx="6634500" cy="4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Migrar a la nube ofrecerá una serie de ventajas a la empresa, principalmente el hecho de poder contar con una </a:t>
            </a:r>
            <a:r>
              <a:rPr b="1"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escalabilidad de sus recursos 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sin tener que invertir grandes cantidades de dinero en nueva infraestructura física, adicional al espacio físico de la empresa que puede liberarse y ocuparse en otro tipo de recursos.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 velocidad en la que se realizan operaciones y la magnitud de los datos que se recaban es otro factor a considerar, ya que Microsoft Access </a:t>
            </a:r>
            <a:r>
              <a:rPr b="1"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limita notablemente las operaciones por su estructura, que no está diseñada con base a las necesidades actuales del mercado.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Una nube como Azure </a:t>
            </a:r>
            <a:r>
              <a:rPr b="1"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ampliaría notablemente la capacidad operativa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y de procesamiento que tiene la empresa, permitiendo a la empresa tomar mejores 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decisiones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con base a esto.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2122112" y="165700"/>
            <a:ext cx="6634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500">
                <a:solidFill>
                  <a:srgbClr val="74C0C2"/>
                </a:solidFill>
                <a:latin typeface="Montserrat"/>
                <a:ea typeface="Montserrat"/>
                <a:cs typeface="Montserrat"/>
                <a:sym typeface="Montserrat"/>
              </a:rPr>
              <a:t>Impacto en el negocio</a:t>
            </a:r>
            <a:endParaRPr b="1" i="0" sz="2500" u="none" cap="none" strike="noStrike">
              <a:solidFill>
                <a:srgbClr val="74C0C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7863679" y="4614916"/>
            <a:ext cx="1127926" cy="37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 rotWithShape="1">
          <a:blip r:embed="rId4">
            <a:alphaModFix/>
          </a:blip>
          <a:srcRect b="0" l="18161" r="57830" t="0"/>
          <a:stretch/>
        </p:blipFill>
        <p:spPr>
          <a:xfrm>
            <a:off x="0" y="0"/>
            <a:ext cx="16464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/>
        </p:nvSpPr>
        <p:spPr>
          <a:xfrm rot="-5398910">
            <a:off x="-775988" y="1300610"/>
            <a:ext cx="283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PE" sz="2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Tipografía</a:t>
            </a:r>
            <a:endParaRPr b="1" i="0" sz="2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6" name="Google Shape;196;p25"/>
          <p:cNvCxnSpPr/>
          <p:nvPr/>
        </p:nvCxnSpPr>
        <p:spPr>
          <a:xfrm>
            <a:off x="1066212" y="0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7" name="Google Shape;197;p25"/>
          <p:cNvPicPr preferRelativeResize="0"/>
          <p:nvPr/>
        </p:nvPicPr>
        <p:blipFill rotWithShape="1">
          <a:blip r:embed="rId5">
            <a:alphaModFix/>
          </a:blip>
          <a:srcRect b="0" l="24029" r="54635" t="0"/>
          <a:stretch/>
        </p:blipFill>
        <p:spPr>
          <a:xfrm>
            <a:off x="0" y="0"/>
            <a:ext cx="164639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5"/>
          <p:cNvCxnSpPr/>
          <p:nvPr/>
        </p:nvCxnSpPr>
        <p:spPr>
          <a:xfrm>
            <a:off x="1066212" y="-1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25"/>
          <p:cNvSpPr/>
          <p:nvPr/>
        </p:nvSpPr>
        <p:spPr>
          <a:xfrm>
            <a:off x="2122100" y="1365650"/>
            <a:ext cx="6634500" cy="29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Implementar una solución en la nube que permita a las empresas eficientar y mejorar la manera en la que manejan sus datos no es solamente realizar una migración de datos. El proceso debe de llevarse a cabo considerando </a:t>
            </a:r>
            <a:r>
              <a:rPr b="1"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 magnitud del negocio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y de 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qué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manera se debe de realizar la transición, observando </a:t>
            </a:r>
            <a:r>
              <a:rPr b="1"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las áreas de oportunidad existentes 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 capacitando adecuadamente al personal, de tal manera que el proceso pueda ser exitoso y permita reflejar l</a:t>
            </a:r>
            <a:r>
              <a:rPr b="1"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as claras mejoras que la nube presenta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para las empresas, los empleados, los inversionistas, y los Científicos de Datos involucrados.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2122112" y="165700"/>
            <a:ext cx="6634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500">
                <a:solidFill>
                  <a:srgbClr val="74C0C2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b="1" i="0" sz="2500" u="none" cap="none" strike="noStrike">
              <a:solidFill>
                <a:srgbClr val="74C0C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6750" y="63600"/>
            <a:ext cx="1913693" cy="130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6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7863679" y="4614916"/>
            <a:ext cx="1127926" cy="37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 rotWithShape="1">
          <a:blip r:embed="rId4">
            <a:alphaModFix/>
          </a:blip>
          <a:srcRect b="0" l="18161" r="57830" t="0"/>
          <a:stretch/>
        </p:blipFill>
        <p:spPr>
          <a:xfrm>
            <a:off x="0" y="0"/>
            <a:ext cx="16464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/>
          <p:nvPr/>
        </p:nvSpPr>
        <p:spPr>
          <a:xfrm rot="-5398910">
            <a:off x="-775988" y="1300610"/>
            <a:ext cx="283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PE" sz="2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Tipografía</a:t>
            </a:r>
            <a:endParaRPr b="1" i="0" sz="2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" name="Google Shape;209;p26"/>
          <p:cNvCxnSpPr/>
          <p:nvPr/>
        </p:nvCxnSpPr>
        <p:spPr>
          <a:xfrm>
            <a:off x="1066212" y="0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0" name="Google Shape;210;p26"/>
          <p:cNvPicPr preferRelativeResize="0"/>
          <p:nvPr/>
        </p:nvPicPr>
        <p:blipFill rotWithShape="1">
          <a:blip r:embed="rId5">
            <a:alphaModFix/>
          </a:blip>
          <a:srcRect b="0" l="24029" r="54635" t="0"/>
          <a:stretch/>
        </p:blipFill>
        <p:spPr>
          <a:xfrm>
            <a:off x="0" y="0"/>
            <a:ext cx="164639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26"/>
          <p:cNvCxnSpPr/>
          <p:nvPr/>
        </p:nvCxnSpPr>
        <p:spPr>
          <a:xfrm>
            <a:off x="1066212" y="-1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" name="Google Shape;212;p26"/>
          <p:cNvSpPr/>
          <p:nvPr/>
        </p:nvSpPr>
        <p:spPr>
          <a:xfrm>
            <a:off x="2122100" y="937225"/>
            <a:ext cx="6634500" cy="3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i="1"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Bases de datos transaccionales ¿Qué son? Ejemplos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(2023). AyudaLey. Recuperado el 14/10/2023, de </a:t>
            </a:r>
            <a:r>
              <a:rPr lang="es-PE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https://ayudaleyprotecciondatos.es/bases-de-datos/transaccionales/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Robles, C. et. al. (2022). </a:t>
            </a:r>
            <a:r>
              <a:rPr i="1"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Migration guide: Access to Azure SQL Database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Microsoft Learn. Recuperado el 14/10/2023, de </a:t>
            </a:r>
            <a:r>
              <a:rPr lang="es-PE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https://learn.microsoft.com/en-us/azure/azure-sql/migration-guides/database/access-to-sql-database-guide?view=azuresql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i="1" lang="es-P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Azure Cloud Benefits and Advantages </a:t>
            </a:r>
            <a:r>
              <a:rPr lang="es-P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(2022). Executech. Recuperado el 14/10/2023, de </a:t>
            </a:r>
            <a:r>
              <a:rPr lang="es-PE" u="sng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https://www.executech.com/insights/azure-cloud-benefits/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2122112" y="254125"/>
            <a:ext cx="6634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500">
                <a:solidFill>
                  <a:srgbClr val="74C0C2"/>
                </a:solidFill>
                <a:latin typeface="Montserrat"/>
                <a:ea typeface="Montserrat"/>
                <a:cs typeface="Montserrat"/>
                <a:sym typeface="Montserrat"/>
              </a:rPr>
              <a:t>Bibliografía</a:t>
            </a:r>
            <a:endParaRPr b="1" i="0" sz="2500" u="none" cap="none" strike="noStrike">
              <a:solidFill>
                <a:srgbClr val="74C0C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7863679" y="4614916"/>
            <a:ext cx="1127926" cy="37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 rotWithShape="1">
          <a:blip r:embed="rId4">
            <a:alphaModFix/>
          </a:blip>
          <a:srcRect b="0" l="18161" r="57831" t="0"/>
          <a:stretch/>
        </p:blipFill>
        <p:spPr>
          <a:xfrm>
            <a:off x="0" y="0"/>
            <a:ext cx="16464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 rot="-5398910">
            <a:off x="-775988" y="1300550"/>
            <a:ext cx="283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PE" sz="2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Tipografía</a:t>
            </a:r>
            <a:endParaRPr b="1" i="0" sz="2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" name="Google Shape;67;p15"/>
          <p:cNvCxnSpPr/>
          <p:nvPr/>
        </p:nvCxnSpPr>
        <p:spPr>
          <a:xfrm>
            <a:off x="1066212" y="0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8" name="Google Shape;68;p15"/>
          <p:cNvPicPr preferRelativeResize="0"/>
          <p:nvPr/>
        </p:nvPicPr>
        <p:blipFill rotWithShape="1">
          <a:blip r:embed="rId5">
            <a:alphaModFix/>
          </a:blip>
          <a:srcRect b="0" l="24029" r="54636" t="0"/>
          <a:stretch/>
        </p:blipFill>
        <p:spPr>
          <a:xfrm>
            <a:off x="0" y="0"/>
            <a:ext cx="164639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/>
          <p:nvPr/>
        </p:nvCxnSpPr>
        <p:spPr>
          <a:xfrm>
            <a:off x="1177162" y="0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0" l="18161" r="57831" t="0"/>
          <a:stretch/>
        </p:blipFill>
        <p:spPr>
          <a:xfrm>
            <a:off x="0" y="-1"/>
            <a:ext cx="16464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5"/>
          <p:cNvCxnSpPr/>
          <p:nvPr/>
        </p:nvCxnSpPr>
        <p:spPr>
          <a:xfrm>
            <a:off x="1066212" y="-1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15"/>
          <p:cNvSpPr txBox="1"/>
          <p:nvPr/>
        </p:nvSpPr>
        <p:spPr>
          <a:xfrm>
            <a:off x="2123405" y="345092"/>
            <a:ext cx="64845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s-PE" sz="3600">
                <a:solidFill>
                  <a:srgbClr val="74C0C2"/>
                </a:solidFill>
                <a:latin typeface="Montserrat"/>
                <a:ea typeface="Montserrat"/>
                <a:cs typeface="Montserrat"/>
                <a:sym typeface="Montserrat"/>
              </a:rPr>
              <a:t>Objetivo General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2282700" y="1000400"/>
            <a:ext cx="6165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latin typeface="Montserrat"/>
                <a:ea typeface="Montserrat"/>
                <a:cs typeface="Montserrat"/>
                <a:sym typeface="Montserrat"/>
              </a:rPr>
              <a:t>Integrar los contenidos vistos en el módulo, en un planteamiento de una problemática de negocio, definiendo los objetivos de la migración y las ventajas existentes de la </a:t>
            </a:r>
            <a:r>
              <a:rPr b="1" lang="es-PE" sz="1600">
                <a:latin typeface="Montserrat"/>
                <a:ea typeface="Montserrat"/>
                <a:cs typeface="Montserrat"/>
                <a:sym typeface="Montserrat"/>
              </a:rPr>
              <a:t>migración a la nube.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8750" y="2369075"/>
            <a:ext cx="3793801" cy="21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7863679" y="4614916"/>
            <a:ext cx="1127926" cy="37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0" l="18161" r="57831" t="0"/>
          <a:stretch/>
        </p:blipFill>
        <p:spPr>
          <a:xfrm>
            <a:off x="0" y="0"/>
            <a:ext cx="16464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 rot="-5398910">
            <a:off x="-775988" y="1300550"/>
            <a:ext cx="283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PE" sz="2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Tipografía</a:t>
            </a:r>
            <a:endParaRPr b="1" i="0" sz="2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" name="Google Shape;82;p16"/>
          <p:cNvCxnSpPr/>
          <p:nvPr/>
        </p:nvCxnSpPr>
        <p:spPr>
          <a:xfrm>
            <a:off x="1066212" y="0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3" name="Google Shape;83;p16"/>
          <p:cNvPicPr preferRelativeResize="0"/>
          <p:nvPr/>
        </p:nvPicPr>
        <p:blipFill rotWithShape="1">
          <a:blip r:embed="rId5">
            <a:alphaModFix/>
          </a:blip>
          <a:srcRect b="0" l="24029" r="54636" t="0"/>
          <a:stretch/>
        </p:blipFill>
        <p:spPr>
          <a:xfrm>
            <a:off x="0" y="0"/>
            <a:ext cx="164639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6"/>
          <p:cNvCxnSpPr/>
          <p:nvPr/>
        </p:nvCxnSpPr>
        <p:spPr>
          <a:xfrm>
            <a:off x="1177162" y="0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0" l="18161" r="57831" t="0"/>
          <a:stretch/>
        </p:blipFill>
        <p:spPr>
          <a:xfrm>
            <a:off x="0" y="-1"/>
            <a:ext cx="16464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6"/>
          <p:cNvCxnSpPr/>
          <p:nvPr/>
        </p:nvCxnSpPr>
        <p:spPr>
          <a:xfrm>
            <a:off x="1066212" y="-1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16"/>
          <p:cNvSpPr txBox="1"/>
          <p:nvPr/>
        </p:nvSpPr>
        <p:spPr>
          <a:xfrm>
            <a:off x="1904100" y="396175"/>
            <a:ext cx="69822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s-PE" sz="3600">
                <a:solidFill>
                  <a:srgbClr val="74C0C2"/>
                </a:solidFill>
                <a:latin typeface="Montserrat"/>
                <a:ea typeface="Montserrat"/>
                <a:cs typeface="Montserrat"/>
                <a:sym typeface="Montserrat"/>
              </a:rPr>
              <a:t>Planteamiento del problema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2312250" y="1133225"/>
            <a:ext cx="6165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PE" sz="1600">
                <a:latin typeface="Montserrat"/>
                <a:ea typeface="Montserrat"/>
                <a:cs typeface="Montserrat"/>
                <a:sym typeface="Montserrat"/>
              </a:rPr>
              <a:t>La empresa Tech Consulting Madrid busca migrar sus bases y fuentes de datos a una nube organizacional.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PE" sz="1600">
                <a:latin typeface="Montserrat"/>
                <a:ea typeface="Montserrat"/>
                <a:cs typeface="Montserrat"/>
                <a:sym typeface="Montserrat"/>
              </a:rPr>
              <a:t>Actualmente, dicha empresa maneja su información por medio de archivos de Excel (XLSX) con </a:t>
            </a:r>
            <a:r>
              <a:rPr b="1" lang="es-PE" sz="1600">
                <a:latin typeface="Montserrat"/>
                <a:ea typeface="Montserrat"/>
                <a:cs typeface="Montserrat"/>
                <a:sym typeface="Montserrat"/>
              </a:rPr>
              <a:t>diferentes criterios para sus métricas,</a:t>
            </a:r>
            <a:r>
              <a:rPr lang="es-PE" sz="1600">
                <a:latin typeface="Montserrat"/>
                <a:ea typeface="Montserrat"/>
                <a:cs typeface="Montserrat"/>
                <a:sym typeface="Montserrat"/>
              </a:rPr>
              <a:t> lo cual implica un reto importante para unificar la información dentro de una nube.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PE" sz="1600">
                <a:latin typeface="Montserrat"/>
                <a:ea typeface="Montserrat"/>
                <a:cs typeface="Montserrat"/>
                <a:sym typeface="Montserrat"/>
              </a:rPr>
              <a:t>El caso menciona también que la empresa cuenta con tres </a:t>
            </a:r>
            <a:r>
              <a:rPr b="1" lang="es-PE" sz="1600">
                <a:latin typeface="Montserrat"/>
                <a:ea typeface="Montserrat"/>
                <a:cs typeface="Montserrat"/>
                <a:sym typeface="Montserrat"/>
              </a:rPr>
              <a:t>sistemas transaccionales </a:t>
            </a:r>
            <a:r>
              <a:rPr lang="es-PE" sz="1600">
                <a:latin typeface="Montserrat"/>
                <a:ea typeface="Montserrat"/>
                <a:cs typeface="Montserrat"/>
                <a:sym typeface="Montserrat"/>
              </a:rPr>
              <a:t>de bases de datos, alojados en Microsoft Access, un sistema de base de datos que forma parte de la suite Microsoft 365 y que funciona para organizaciones básicas, sin embargo, puede hacerse lenta y pesada para el manejo de Big Data.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7863679" y="4614916"/>
            <a:ext cx="1127926" cy="37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 b="0" l="18161" r="57830" t="0"/>
          <a:stretch/>
        </p:blipFill>
        <p:spPr>
          <a:xfrm>
            <a:off x="0" y="0"/>
            <a:ext cx="16464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 rot="-5398910">
            <a:off x="-775988" y="1300610"/>
            <a:ext cx="283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PE" sz="2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Tipografía</a:t>
            </a:r>
            <a:endParaRPr b="1" i="0" sz="2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6" name="Google Shape;96;p17"/>
          <p:cNvCxnSpPr/>
          <p:nvPr/>
        </p:nvCxnSpPr>
        <p:spPr>
          <a:xfrm>
            <a:off x="1066212" y="0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7" name="Google Shape;97;p17"/>
          <p:cNvPicPr preferRelativeResize="0"/>
          <p:nvPr/>
        </p:nvPicPr>
        <p:blipFill rotWithShape="1">
          <a:blip r:embed="rId5">
            <a:alphaModFix/>
          </a:blip>
          <a:srcRect b="0" l="24029" r="54635" t="0"/>
          <a:stretch/>
        </p:blipFill>
        <p:spPr>
          <a:xfrm>
            <a:off x="0" y="0"/>
            <a:ext cx="164639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7"/>
          <p:cNvCxnSpPr/>
          <p:nvPr/>
        </p:nvCxnSpPr>
        <p:spPr>
          <a:xfrm>
            <a:off x="1177162" y="0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b="0" l="18161" r="57830" t="0"/>
          <a:stretch/>
        </p:blipFill>
        <p:spPr>
          <a:xfrm>
            <a:off x="0" y="-1"/>
            <a:ext cx="16464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/>
          <p:nvPr/>
        </p:nvCxnSpPr>
        <p:spPr>
          <a:xfrm>
            <a:off x="1066212" y="-1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17"/>
          <p:cNvSpPr txBox="1"/>
          <p:nvPr/>
        </p:nvSpPr>
        <p:spPr>
          <a:xfrm>
            <a:off x="1904100" y="396175"/>
            <a:ext cx="69822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s-PE" sz="3600">
                <a:solidFill>
                  <a:srgbClr val="74C0C2"/>
                </a:solidFill>
                <a:latin typeface="Montserrat"/>
                <a:ea typeface="Montserrat"/>
                <a:cs typeface="Montserrat"/>
                <a:sym typeface="Montserrat"/>
              </a:rPr>
              <a:t>Planteamiento del problema</a:t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2312250" y="1133225"/>
            <a:ext cx="61659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PE" sz="1600">
                <a:latin typeface="Montserrat"/>
                <a:ea typeface="Montserrat"/>
                <a:cs typeface="Montserrat"/>
                <a:sym typeface="Montserrat"/>
              </a:rPr>
              <a:t>Adicionalmente, se menciona que se tienen servicios en tiempo real con datos no capturados. En Microsoft Access </a:t>
            </a:r>
            <a:r>
              <a:rPr b="1" lang="es-PE" sz="1600">
                <a:latin typeface="Montserrat"/>
                <a:ea typeface="Montserrat"/>
                <a:cs typeface="Montserrat"/>
                <a:sym typeface="Montserrat"/>
              </a:rPr>
              <a:t>es sumamente complicado realizar esta captura.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PE" sz="1600">
                <a:latin typeface="Montserrat"/>
                <a:ea typeface="Montserrat"/>
                <a:cs typeface="Montserrat"/>
                <a:sym typeface="Montserrat"/>
              </a:rPr>
              <a:t>Se menciona que mucha información no se encuentra en ningún sistema. Se requeriría recursos humanos que puedan ingresar esta información a Access, siendo que por medio de un Cloud basta ejecutar scrips para automatizar esta tarea.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PE" sz="1600">
                <a:latin typeface="Montserrat"/>
                <a:ea typeface="Montserrat"/>
                <a:cs typeface="Montserrat"/>
                <a:sym typeface="Montserrat"/>
              </a:rPr>
              <a:t>La empresa </a:t>
            </a:r>
            <a:r>
              <a:rPr b="1" lang="es-PE" sz="1600">
                <a:latin typeface="Montserrat"/>
                <a:ea typeface="Montserrat"/>
                <a:cs typeface="Montserrat"/>
                <a:sym typeface="Montserrat"/>
              </a:rPr>
              <a:t>enfrenta una demanda creciente de procesos</a:t>
            </a:r>
            <a:r>
              <a:rPr lang="es-PE" sz="1600">
                <a:latin typeface="Montserrat"/>
                <a:ea typeface="Montserrat"/>
                <a:cs typeface="Montserrat"/>
                <a:sym typeface="Montserrat"/>
              </a:rPr>
              <a:t>, que le exigiría a la empresa una inversión mayor en infraestructura de acuerdo al crecimiento, y por lo tanto mayor gasto.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7863679" y="4614916"/>
            <a:ext cx="1127926" cy="37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4">
            <a:alphaModFix/>
          </a:blip>
          <a:srcRect b="0" l="18161" r="57831" t="0"/>
          <a:stretch/>
        </p:blipFill>
        <p:spPr>
          <a:xfrm>
            <a:off x="0" y="0"/>
            <a:ext cx="16464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 rot="-5398910">
            <a:off x="-775988" y="1300550"/>
            <a:ext cx="283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PE" sz="2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Tipografía</a:t>
            </a:r>
            <a:endParaRPr b="1" i="0" sz="2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0" name="Google Shape;110;p18"/>
          <p:cNvCxnSpPr/>
          <p:nvPr/>
        </p:nvCxnSpPr>
        <p:spPr>
          <a:xfrm>
            <a:off x="1066212" y="0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1" name="Google Shape;111;p18"/>
          <p:cNvPicPr preferRelativeResize="0"/>
          <p:nvPr/>
        </p:nvPicPr>
        <p:blipFill rotWithShape="1">
          <a:blip r:embed="rId5">
            <a:alphaModFix/>
          </a:blip>
          <a:srcRect b="0" l="24029" r="54636" t="0"/>
          <a:stretch/>
        </p:blipFill>
        <p:spPr>
          <a:xfrm>
            <a:off x="0" y="0"/>
            <a:ext cx="164639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8"/>
          <p:cNvCxnSpPr/>
          <p:nvPr/>
        </p:nvCxnSpPr>
        <p:spPr>
          <a:xfrm>
            <a:off x="1066212" y="-1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18"/>
          <p:cNvSpPr txBox="1"/>
          <p:nvPr/>
        </p:nvSpPr>
        <p:spPr>
          <a:xfrm>
            <a:off x="2057400" y="1018050"/>
            <a:ext cx="6328200" cy="3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38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0989" lvl="0" marL="380989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Char char="•"/>
            </a:pPr>
            <a:r>
              <a:rPr b="1"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Unificar las bases de datos existentes en Access 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 una gran base de datos que pueda manejar la información y las consultas necesarias de la empresa, tanto actualmente como en el futuro.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189" lvl="0" marL="380989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b="1"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Realizar un ordenamiento de la información generada en la empresa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que no afecte en absoluto la operación diaria de la compañía y que permita que la información de la empresa se mantenga accesible en el transcurso de la transición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190" lvl="0" marL="38099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b="1"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Reducir costos a futuro 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asociados con la compra y mantenimiento de infraestructura (servidores, switches, IDFs) que puedan mejorar la utilidad de la empresa.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2057400" y="747775"/>
            <a:ext cx="632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 plantean los siguientes objetivos de la migración:</a:t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2125501" y="284850"/>
            <a:ext cx="45402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952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lang="es-PE" sz="2500">
                <a:solidFill>
                  <a:srgbClr val="74C0C2"/>
                </a:solidFill>
                <a:latin typeface="Montserrat"/>
                <a:ea typeface="Montserrat"/>
                <a:cs typeface="Montserrat"/>
                <a:sym typeface="Montserrat"/>
              </a:rPr>
              <a:t>Objetivos de la migración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7863679" y="4614916"/>
            <a:ext cx="1127926" cy="37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b="0" l="18161" r="57831" t="0"/>
          <a:stretch/>
        </p:blipFill>
        <p:spPr>
          <a:xfrm>
            <a:off x="0" y="0"/>
            <a:ext cx="16464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 rot="-5398910">
            <a:off x="-775988" y="1300550"/>
            <a:ext cx="283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PE" sz="2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Tipografía</a:t>
            </a:r>
            <a:endParaRPr b="1" i="0" sz="2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3" name="Google Shape;123;p19"/>
          <p:cNvCxnSpPr/>
          <p:nvPr/>
        </p:nvCxnSpPr>
        <p:spPr>
          <a:xfrm>
            <a:off x="1066212" y="0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4" name="Google Shape;124;p19"/>
          <p:cNvPicPr preferRelativeResize="0"/>
          <p:nvPr/>
        </p:nvPicPr>
        <p:blipFill rotWithShape="1">
          <a:blip r:embed="rId5">
            <a:alphaModFix/>
          </a:blip>
          <a:srcRect b="0" l="24029" r="54636" t="0"/>
          <a:stretch/>
        </p:blipFill>
        <p:spPr>
          <a:xfrm>
            <a:off x="0" y="0"/>
            <a:ext cx="164639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9"/>
          <p:cNvCxnSpPr/>
          <p:nvPr/>
        </p:nvCxnSpPr>
        <p:spPr>
          <a:xfrm>
            <a:off x="1066212" y="-1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19"/>
          <p:cNvSpPr txBox="1"/>
          <p:nvPr/>
        </p:nvSpPr>
        <p:spPr>
          <a:xfrm>
            <a:off x="2081607" y="1466428"/>
            <a:ext cx="64845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PE" sz="3600">
                <a:solidFill>
                  <a:srgbClr val="74C0C2"/>
                </a:solidFill>
                <a:latin typeface="Montserrat"/>
                <a:ea typeface="Montserrat"/>
                <a:cs typeface="Montserrat"/>
                <a:sym typeface="Montserrat"/>
              </a:rPr>
              <a:t>Metodología de la migración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0650" y="2354425"/>
            <a:ext cx="3246400" cy="216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7863679" y="4614916"/>
            <a:ext cx="1127926" cy="37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4">
            <a:alphaModFix/>
          </a:blip>
          <a:srcRect b="0" l="18161" r="57831" t="0"/>
          <a:stretch/>
        </p:blipFill>
        <p:spPr>
          <a:xfrm>
            <a:off x="0" y="0"/>
            <a:ext cx="16464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 rot="-5398910">
            <a:off x="-775988" y="1300550"/>
            <a:ext cx="283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PE" sz="2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Tipografía</a:t>
            </a:r>
            <a:endParaRPr b="1" i="0" sz="2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5" name="Google Shape;135;p20"/>
          <p:cNvCxnSpPr/>
          <p:nvPr/>
        </p:nvCxnSpPr>
        <p:spPr>
          <a:xfrm>
            <a:off x="1066212" y="0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6" name="Google Shape;136;p20"/>
          <p:cNvPicPr preferRelativeResize="0"/>
          <p:nvPr/>
        </p:nvPicPr>
        <p:blipFill rotWithShape="1">
          <a:blip r:embed="rId5">
            <a:alphaModFix/>
          </a:blip>
          <a:srcRect b="0" l="24029" r="54636" t="0"/>
          <a:stretch/>
        </p:blipFill>
        <p:spPr>
          <a:xfrm>
            <a:off x="0" y="0"/>
            <a:ext cx="164639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0"/>
          <p:cNvCxnSpPr/>
          <p:nvPr/>
        </p:nvCxnSpPr>
        <p:spPr>
          <a:xfrm>
            <a:off x="1066212" y="-1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p20"/>
          <p:cNvSpPr/>
          <p:nvPr/>
        </p:nvSpPr>
        <p:spPr>
          <a:xfrm>
            <a:off x="2122112" y="822625"/>
            <a:ext cx="6634500" cy="3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 propone realizar un </a:t>
            </a:r>
            <a:r>
              <a:rPr b="1"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inventario completo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todas las fuentes de datos, incluidos los archivos de Excel y las bases de datos de Microsoft Access.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 deben </a:t>
            </a:r>
            <a:r>
              <a:rPr b="1"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analizar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las métricas y criterios utilizados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en los archivos de Excel para comprender los requisitos de datos de la organización, y de que tipo y manera se pueden organizar las nuevas bases de datos dentro de la nube.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 necesario documentar los servicios que generan datos en tiempo real y cómo se pueden capturar en la nube, utilizando APIs y apoyándose en la alta capacidad de las nubes.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 requiere identificar la información no estructurada o no gestionada y evaluar su valor potencial para ingestar en el sistema.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2122112" y="268525"/>
            <a:ext cx="663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4C0C2"/>
              </a:buClr>
              <a:buSzPts val="2500"/>
              <a:buFont typeface="Montserrat"/>
              <a:buAutoNum type="arabicPeriod"/>
            </a:pPr>
            <a:r>
              <a:rPr b="1" lang="es-PE" sz="2500">
                <a:solidFill>
                  <a:srgbClr val="74C0C2"/>
                </a:solidFill>
                <a:latin typeface="Montserrat"/>
                <a:ea typeface="Montserrat"/>
                <a:cs typeface="Montserrat"/>
                <a:sym typeface="Montserrat"/>
              </a:rPr>
              <a:t>Evaluación del entorno actual</a:t>
            </a:r>
            <a:endParaRPr b="1" i="0" sz="2500" u="none" cap="none" strike="noStrike">
              <a:solidFill>
                <a:srgbClr val="74C0C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7863679" y="4614916"/>
            <a:ext cx="1127926" cy="37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 rotWithShape="1">
          <a:blip r:embed="rId4">
            <a:alphaModFix/>
          </a:blip>
          <a:srcRect b="0" l="18161" r="57830" t="0"/>
          <a:stretch/>
        </p:blipFill>
        <p:spPr>
          <a:xfrm>
            <a:off x="0" y="0"/>
            <a:ext cx="16464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 rot="-5398910">
            <a:off x="-775988" y="1300610"/>
            <a:ext cx="283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PE" sz="2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Tipografía</a:t>
            </a:r>
            <a:endParaRPr b="1" i="0" sz="2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" name="Google Shape;147;p21"/>
          <p:cNvCxnSpPr/>
          <p:nvPr/>
        </p:nvCxnSpPr>
        <p:spPr>
          <a:xfrm>
            <a:off x="1066212" y="0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8" name="Google Shape;148;p21"/>
          <p:cNvPicPr preferRelativeResize="0"/>
          <p:nvPr/>
        </p:nvPicPr>
        <p:blipFill rotWithShape="1">
          <a:blip r:embed="rId5">
            <a:alphaModFix/>
          </a:blip>
          <a:srcRect b="0" l="24029" r="54635" t="0"/>
          <a:stretch/>
        </p:blipFill>
        <p:spPr>
          <a:xfrm>
            <a:off x="0" y="0"/>
            <a:ext cx="164639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1"/>
          <p:cNvCxnSpPr/>
          <p:nvPr/>
        </p:nvCxnSpPr>
        <p:spPr>
          <a:xfrm>
            <a:off x="1066212" y="-1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21"/>
          <p:cNvSpPr/>
          <p:nvPr/>
        </p:nvSpPr>
        <p:spPr>
          <a:xfrm>
            <a:off x="2122100" y="1284325"/>
            <a:ext cx="6634500" cy="3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 escogerá una plataforma de nube que se adapte a las necesidades de la empresa.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Dado que la empresa ya trabajaba previamente con herramientas de Microsoft, </a:t>
            </a:r>
            <a:r>
              <a:rPr b="1"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 sugiere utilizar Azure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ya que cuenta con herramientas de migración rápidas desde Access para los tipos de bases de datos que se manejan, además de estar optimizada para datos en formatos XLSX (Excel).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 importante </a:t>
            </a:r>
            <a:r>
              <a:rPr b="1"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seleccionar adecuadamente los servicios de nube 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para almacenar, procesar y analizar datos de acuerdo a la necesidad de la empresa, como bases de datos en la nube, servicios de análisis y servicios de Big Data.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2122112" y="268525"/>
            <a:ext cx="663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500">
                <a:solidFill>
                  <a:srgbClr val="74C0C2"/>
                </a:solidFill>
                <a:latin typeface="Montserrat"/>
                <a:ea typeface="Montserrat"/>
                <a:cs typeface="Montserrat"/>
                <a:sym typeface="Montserrat"/>
              </a:rPr>
              <a:t>2. Selección de Plataformas y Magnitud de Servicios en la Nube</a:t>
            </a:r>
            <a:endParaRPr b="1" i="0" sz="2500" u="none" cap="none" strike="noStrike">
              <a:solidFill>
                <a:srgbClr val="74C0C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7863679" y="4614916"/>
            <a:ext cx="1127926" cy="37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4">
            <a:alphaModFix/>
          </a:blip>
          <a:srcRect b="0" l="18161" r="57830" t="0"/>
          <a:stretch/>
        </p:blipFill>
        <p:spPr>
          <a:xfrm>
            <a:off x="0" y="0"/>
            <a:ext cx="16464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 rot="-5398910">
            <a:off x="-775988" y="1300610"/>
            <a:ext cx="283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PE" sz="2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Tipografía</a:t>
            </a:r>
            <a:endParaRPr b="1" i="0" sz="2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9" name="Google Shape;159;p22"/>
          <p:cNvCxnSpPr/>
          <p:nvPr/>
        </p:nvCxnSpPr>
        <p:spPr>
          <a:xfrm>
            <a:off x="1066212" y="0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0" name="Google Shape;160;p22"/>
          <p:cNvPicPr preferRelativeResize="0"/>
          <p:nvPr/>
        </p:nvPicPr>
        <p:blipFill rotWithShape="1">
          <a:blip r:embed="rId5">
            <a:alphaModFix/>
          </a:blip>
          <a:srcRect b="0" l="24029" r="54635" t="0"/>
          <a:stretch/>
        </p:blipFill>
        <p:spPr>
          <a:xfrm>
            <a:off x="0" y="0"/>
            <a:ext cx="164639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22"/>
          <p:cNvCxnSpPr/>
          <p:nvPr/>
        </p:nvCxnSpPr>
        <p:spPr>
          <a:xfrm>
            <a:off x="1066212" y="-1"/>
            <a:ext cx="0" cy="2946600"/>
          </a:xfrm>
          <a:prstGeom prst="straightConnector1">
            <a:avLst/>
          </a:prstGeom>
          <a:noFill/>
          <a:ln cap="flat" cmpd="sng" w="76200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22"/>
          <p:cNvSpPr/>
          <p:nvPr/>
        </p:nvSpPr>
        <p:spPr>
          <a:xfrm>
            <a:off x="2122100" y="1284325"/>
            <a:ext cx="6634500" cy="3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Define la estructura de bases de datos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en la nube y el flujo de datos desde las fuentes hasta los servicios de análisis. El tipo de bases de datos que se vayan a utilizar, así como las herramientas que se utilizarán para ingresar e ingestar los datos actuales es un tema importante a considerar.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Igualmente, </a:t>
            </a:r>
            <a:r>
              <a:rPr b="1"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crear un proceso de ETL (extraer, transformar, cargar) para extraer datos </a:t>
            </a:r>
            <a:r>
              <a:rPr lang="es-P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 las fuentes actuales, transformarlos en un formato útil y cargarlos en la nube de tal manera que sean accesibles para la empresa.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2122112" y="268525"/>
            <a:ext cx="6634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500">
                <a:solidFill>
                  <a:srgbClr val="74C0C2"/>
                </a:solidFill>
                <a:latin typeface="Montserrat"/>
                <a:ea typeface="Montserrat"/>
                <a:cs typeface="Montserrat"/>
                <a:sym typeface="Montserrat"/>
              </a:rPr>
              <a:t>2. Selección de Plataformas y Magnitud de Servicios en la Nube</a:t>
            </a:r>
            <a:endParaRPr b="1" i="0" sz="2500" u="none" cap="none" strike="noStrike">
              <a:solidFill>
                <a:srgbClr val="74C0C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